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5"/>
  </p:sldMasterIdLst>
  <p:notesMasterIdLst>
    <p:notesMasterId r:id="rId7"/>
  </p:notesMasterIdLst>
  <p:handoutMasterIdLst>
    <p:handoutMasterId r:id="rId8"/>
  </p:handoutMasterIdLst>
  <p:sldIdLst>
    <p:sldId id="545" r:id="rId6"/>
  </p:sldIdLst>
  <p:sldSz cx="9144000" cy="6858000" type="screen4x3"/>
  <p:notesSz cx="6797675" cy="9928225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E5BF"/>
    <a:srgbClr val="99CCFF"/>
    <a:srgbClr val="CCFFFF"/>
    <a:srgbClr val="99FF33"/>
    <a:srgbClr val="008000"/>
    <a:srgbClr val="FFFF66"/>
    <a:srgbClr val="CCFFCC"/>
    <a:srgbClr val="00FF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7423" autoAdjust="0"/>
  </p:normalViewPr>
  <p:slideViewPr>
    <p:cSldViewPr>
      <p:cViewPr varScale="1">
        <p:scale>
          <a:sx n="162" d="100"/>
          <a:sy n="162" d="100"/>
        </p:scale>
        <p:origin x="1812" y="-12"/>
      </p:cViewPr>
      <p:guideLst>
        <p:guide orient="horz" pos="333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330" y="-7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0" y="2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53" y="2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r">
              <a:defRPr sz="1200"/>
            </a:lvl1pPr>
          </a:lstStyle>
          <a:p>
            <a:fld id="{09C52A6B-97DE-4AB5-B152-E15D30E10B66}" type="datetimeFigureOut">
              <a:rPr lang="de-CH" smtClean="0"/>
              <a:t>21.02.2025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0" y="9430099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53" y="9430099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r">
              <a:defRPr sz="1200"/>
            </a:lvl1pPr>
          </a:lstStyle>
          <a:p>
            <a:fld id="{79970E9D-4B20-4B99-9442-C66C7F43853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5063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0" y="2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53" y="2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r">
              <a:defRPr sz="1200"/>
            </a:lvl1pPr>
          </a:lstStyle>
          <a:p>
            <a:fld id="{F0EFD0CF-9DF6-446D-9A1E-58D1504C11D2}" type="datetimeFigureOut">
              <a:rPr lang="de-CH" smtClean="0"/>
              <a:t>21.02.2025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7" tIns="45678" rIns="91357" bIns="45678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16"/>
            <a:ext cx="5438140" cy="4467701"/>
          </a:xfrm>
          <a:prstGeom prst="rect">
            <a:avLst/>
          </a:prstGeom>
        </p:spPr>
        <p:txBody>
          <a:bodyPr vert="horz" lIns="91357" tIns="45678" rIns="91357" bIns="45678" rtlCol="0"/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0" y="9430099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53" y="9430099"/>
            <a:ext cx="2945659" cy="496411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r">
              <a:defRPr sz="1200"/>
            </a:lvl1pPr>
          </a:lstStyle>
          <a:p>
            <a:fld id="{506F4662-01A2-4ED0-AA5C-A0AAB9D1C7E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78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F4662-01A2-4ED0-AA5C-A0AAB9D1C7E5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97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w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image" Target="../media/image4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8662"/>
            <a:ext cx="9144000" cy="502177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881949"/>
          </a:xfrm>
          <a:prstGeom prst="rect">
            <a:avLst/>
          </a:prstGeom>
        </p:spPr>
      </p:pic>
      <p:sp>
        <p:nvSpPr>
          <p:cNvPr id="6" name="Textfeld 5"/>
          <p:cNvSpPr txBox="1"/>
          <p:nvPr>
            <p:custDataLst>
              <p:tags r:id="rId1"/>
            </p:custDataLst>
          </p:nvPr>
        </p:nvSpPr>
        <p:spPr>
          <a:xfrm>
            <a:off x="900000" y="1152000"/>
            <a:ext cx="7560000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de-CH" sz="1150" b="1" i="0" kern="0" cap="all" spc="50" baseline="0">
                <a:latin typeface="Arial" pitchFamily="34" charset="0"/>
                <a:cs typeface="Arial" pitchFamily="34" charset="0"/>
              </a:rPr>
              <a:t>DEPARTEMENT GESUNDHEIT UND SOZIALES</a:t>
            </a:r>
            <a:endParaRPr lang="de-CH" sz="1150" b="1" i="0" kern="0" cap="all" spc="50" baseline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>
            <p:custDataLst>
              <p:tags r:id="rId2"/>
            </p:custDataLst>
          </p:nvPr>
        </p:nvSpPr>
        <p:spPr>
          <a:xfrm>
            <a:off x="900000" y="2273097"/>
            <a:ext cx="7560000" cy="50783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1700"/>
              </a:spcAft>
            </a:pPr>
            <a:r>
              <a:rPr lang="de-CH" sz="2700" b="1">
                <a:solidFill>
                  <a:schemeClr val="bg1"/>
                </a:solidFill>
              </a:rPr>
              <a:t>Referat KKE</a:t>
            </a:r>
            <a:endParaRPr lang="de-CH" sz="2700" b="1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>
            <p:custDataLst>
              <p:tags r:id="rId3"/>
            </p:custDataLst>
          </p:nvPr>
        </p:nvSpPr>
        <p:spPr>
          <a:xfrm>
            <a:off x="899592" y="2907800"/>
            <a:ext cx="7560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0"/>
              </a:spcAft>
            </a:pPr>
            <a:r>
              <a:rPr lang="de-CH" sz="2700" b="1">
                <a:solidFill>
                  <a:schemeClr val="tx1"/>
                </a:solidFill>
              </a:rPr>
              <a:t>Muster</a:t>
            </a:r>
            <a:endParaRPr lang="de-CH" sz="2700" b="1" dirty="0">
              <a:solidFill>
                <a:schemeClr val="tx1"/>
              </a:solidFill>
            </a:endParaRPr>
          </a:p>
        </p:txBody>
      </p:sp>
      <p:sp>
        <p:nvSpPr>
          <p:cNvPr id="8" name="Textfeld 7"/>
          <p:cNvSpPr txBox="1"/>
          <p:nvPr>
            <p:custDataLst>
              <p:tags r:id="rId4"/>
            </p:custDataLst>
          </p:nvPr>
        </p:nvSpPr>
        <p:spPr>
          <a:xfrm>
            <a:off x="900000" y="3992400"/>
            <a:ext cx="8095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1400"/>
              </a:spcAft>
            </a:pPr>
            <a:r>
              <a:rPr lang="de-CH" sz="1200" b="1">
                <a:solidFill>
                  <a:schemeClr val="tx1"/>
                </a:solidFill>
              </a:rPr>
              <a:t>27.03.2014 </a:t>
            </a:r>
            <a:endParaRPr lang="de-CH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360000" indent="-360000" defTabSz="720000">
              <a:buFont typeface="+mj-lt"/>
              <a:buNone/>
              <a:tabLst/>
              <a:defRPr/>
            </a:lvl1pPr>
          </a:lstStyle>
          <a:p>
            <a:r>
              <a:rPr lang="de-CH" dirty="0"/>
              <a:t>1.	Titel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1pPr>
            <a:lvl2pPr marL="719138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2pPr>
            <a:lvl3pPr marL="10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3pPr>
            <a:lvl4pPr marL="1438275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4pPr>
            <a:lvl5pPr marL="180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5pPr>
            <a:lvl6pPr marL="2147888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tabLst/>
              <a:defRPr sz="1700">
                <a:latin typeface="+mj-lt"/>
              </a:defRPr>
            </a:lvl6pPr>
            <a:lvl7pPr marL="252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7pPr>
            <a:lvl8pPr marL="28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8pPr>
            <a:lvl9pPr marL="324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9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Rechteck 5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</p:spTree>
    <p:extLst>
      <p:ext uri="{BB962C8B-B14F-4D97-AF65-F5344CB8AC3E}">
        <p14:creationId xmlns:p14="http://schemas.microsoft.com/office/powerpoint/2010/main" val="384332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900000" y="1251751"/>
            <a:ext cx="7560000" cy="4886249"/>
          </a:xfrm>
        </p:spPr>
        <p:txBody>
          <a:bodyPr/>
          <a:lstStyle>
            <a:lvl1pPr marL="3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1pPr>
            <a:lvl2pPr marL="719138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2pPr>
            <a:lvl3pPr marL="10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3pPr>
            <a:lvl4pPr marL="1438275" indent="-363538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4pPr>
            <a:lvl5pPr marL="180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5pPr>
            <a:lvl6pPr marL="21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tabLst/>
              <a:defRPr sz="1700">
                <a:latin typeface="+mj-lt"/>
              </a:defRPr>
            </a:lvl6pPr>
            <a:lvl7pPr marL="2513013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7pPr>
            <a:lvl8pPr marL="28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8pPr>
            <a:lvl9pPr marL="324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Rechteck 5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</p:spTree>
    <p:extLst>
      <p:ext uri="{BB962C8B-B14F-4D97-AF65-F5344CB8AC3E}">
        <p14:creationId xmlns:p14="http://schemas.microsoft.com/office/powerpoint/2010/main" val="379244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flächig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41218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2182"/>
            <a:ext cx="9144000" cy="463486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Rechteck 5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</p:spTree>
    <p:extLst>
      <p:ext uri="{BB962C8B-B14F-4D97-AF65-F5344CB8AC3E}">
        <p14:creationId xmlns:p14="http://schemas.microsoft.com/office/powerpoint/2010/main" val="286837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360000" indent="-360000" defTabSz="720000">
              <a:buFont typeface="+mj-lt"/>
              <a:buNone/>
              <a:tabLst/>
              <a:defRPr/>
            </a:lvl1pPr>
          </a:lstStyle>
          <a:p>
            <a:r>
              <a:rPr lang="de-CH" dirty="0"/>
              <a:t>1.	Titel durch Klicken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900000" y="1872000"/>
            <a:ext cx="3599992" cy="4266000"/>
          </a:xfrm>
        </p:spPr>
        <p:txBody>
          <a:bodyPr/>
          <a:lstStyle>
            <a:lvl1pPr marL="3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1pPr>
            <a:lvl2pPr marL="719138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2pPr>
            <a:lvl3pPr marL="10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3pPr>
            <a:lvl4pPr marL="1438275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4pPr>
            <a:lvl5pPr marL="180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5pPr>
            <a:lvl6pPr marL="21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tabLst/>
              <a:defRPr sz="1700">
                <a:latin typeface="+mj-lt"/>
              </a:defRPr>
            </a:lvl6pPr>
            <a:lvl7pPr marL="252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7pPr>
            <a:lvl8pPr marL="28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8pPr>
            <a:lvl9pPr marL="324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0"/>
          </p:nvPr>
        </p:nvSpPr>
        <p:spPr>
          <a:xfrm>
            <a:off x="4860032" y="1872000"/>
            <a:ext cx="3599968" cy="4266000"/>
          </a:xfrm>
        </p:spPr>
        <p:txBody>
          <a:bodyPr/>
          <a:lstStyle>
            <a:lvl1pPr marL="36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1pPr>
            <a:lvl2pPr marL="719138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2pPr>
            <a:lvl3pPr marL="108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3pPr>
            <a:lvl4pPr marL="1438275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4pPr>
            <a:lvl5pPr marL="1800000" indent="-360000" defTabSz="72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5pPr>
            <a:lvl6pPr marL="2160000" indent="-360000" defTabSz="90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tabLst/>
              <a:defRPr sz="1700">
                <a:latin typeface="+mj-lt"/>
              </a:defRPr>
            </a:lvl6pPr>
            <a:lvl7pPr marL="2520000" indent="-360000" defTabSz="90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7pPr>
            <a:lvl8pPr marL="2867025" indent="-354013" defTabSz="90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8pPr>
            <a:lvl9pPr marL="3240000" indent="-360000" defTabSz="9000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&gt;"/>
              <a:defRPr sz="1700">
                <a:latin typeface="+mj-lt"/>
              </a:defRPr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Rechteck 8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</p:spTree>
    <p:extLst>
      <p:ext uri="{BB962C8B-B14F-4D97-AF65-F5344CB8AC3E}">
        <p14:creationId xmlns:p14="http://schemas.microsoft.com/office/powerpoint/2010/main" val="375070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900000" y="1260000"/>
            <a:ext cx="7560000" cy="612000"/>
          </a:xfrm>
        </p:spPr>
        <p:txBody>
          <a:bodyPr/>
          <a:lstStyle>
            <a:lvl1pPr marL="360000" indent="-360000" defTabSz="720000">
              <a:buFont typeface="+mj-lt"/>
              <a:buNone/>
              <a:tabLst/>
              <a:defRPr/>
            </a:lvl1pPr>
          </a:lstStyle>
          <a:p>
            <a:r>
              <a:rPr lang="de-CH" dirty="0"/>
              <a:t>1.	Titel durch Klicken bearbeiten</a:t>
            </a:r>
          </a:p>
        </p:txBody>
      </p:sp>
      <p:sp>
        <p:nvSpPr>
          <p:cNvPr id="10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Rechteck 5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99590" y="1872000"/>
            <a:ext cx="7560842" cy="4266000"/>
          </a:xfrm>
        </p:spPr>
        <p:txBody>
          <a:bodyPr/>
          <a:lstStyle>
            <a:lvl1pPr marL="360000" indent="-360000" defTabSz="720000">
              <a:buFontTx/>
              <a:buNone/>
              <a:defRPr/>
            </a:lvl1pPr>
            <a:lvl2pPr marL="360000" indent="-360000" defTabSz="720000">
              <a:buFontTx/>
              <a:buNone/>
              <a:defRPr b="1"/>
            </a:lvl2pPr>
            <a:lvl3pPr marL="900000" indent="-541338" defTabSz="720000">
              <a:buFontTx/>
              <a:buNone/>
              <a:defRPr/>
            </a:lvl3pPr>
            <a:lvl4pPr marL="900000" indent="-541338" defTabSz="720000">
              <a:buFontTx/>
              <a:buNone/>
              <a:tabLst/>
              <a:defRPr b="1"/>
            </a:lvl4pPr>
          </a:lstStyle>
          <a:p>
            <a:pPr lvl="0"/>
            <a:r>
              <a:rPr lang="de-CH" dirty="0"/>
              <a:t>Positionsindikatoren werden automatisch erstellt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06343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ter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900000" y="1260000"/>
            <a:ext cx="7560000" cy="612000"/>
          </a:xfrm>
        </p:spPr>
        <p:txBody>
          <a:bodyPr/>
          <a:lstStyle>
            <a:lvl1pPr marL="720000" indent="-720000" defTabSz="720000">
              <a:buFont typeface="+mj-lt"/>
              <a:buNone/>
              <a:defRPr/>
            </a:lvl1pPr>
          </a:lstStyle>
          <a:p>
            <a:r>
              <a:rPr lang="de-CH" dirty="0"/>
              <a:t>1.1	Titel durch Klicken bearbeiten</a:t>
            </a:r>
          </a:p>
        </p:txBody>
      </p:sp>
      <p:sp>
        <p:nvSpPr>
          <p:cNvPr id="10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Rechteck 5"/>
          <p:cNvSpPr/>
          <p:nvPr>
            <p:custDataLst>
              <p:tags r:id="rId1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99590" y="1872000"/>
            <a:ext cx="7560842" cy="4266000"/>
          </a:xfrm>
        </p:spPr>
        <p:txBody>
          <a:bodyPr/>
          <a:lstStyle>
            <a:lvl1pPr marL="360000" indent="-360000" defTabSz="720000">
              <a:buFontTx/>
              <a:buNone/>
              <a:defRPr/>
            </a:lvl1pPr>
            <a:lvl2pPr marL="360000" indent="-360000" defTabSz="720000">
              <a:buFontTx/>
              <a:buNone/>
              <a:defRPr b="1"/>
            </a:lvl2pPr>
            <a:lvl3pPr marL="900000" indent="-541338" defTabSz="720000">
              <a:buFontTx/>
              <a:buNone/>
              <a:defRPr/>
            </a:lvl3pPr>
            <a:lvl4pPr marL="900000" indent="-541338" defTabSz="720000">
              <a:buFontTx/>
              <a:buNone/>
              <a:tabLst/>
              <a:defRPr b="1"/>
            </a:lvl4pPr>
          </a:lstStyle>
          <a:p>
            <a:pPr lvl="0"/>
            <a:r>
              <a:rPr lang="de-CH" dirty="0"/>
              <a:t>Positionsindikatoren werden automatisch erstellt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48173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>
            <p:custDataLst>
              <p:tags r:id="rId1"/>
            </p:custDataLst>
          </p:nvPr>
        </p:nvSpPr>
        <p:spPr>
          <a:xfrm>
            <a:off x="899591" y="1259998"/>
            <a:ext cx="65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2700" b="1" kern="1200" dirty="0">
              <a:solidFill>
                <a:srgbClr val="0096D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Rechteck 1"/>
          <p:cNvSpPr/>
          <p:nvPr>
            <p:custDataLst>
              <p:tags r:id="rId2"/>
            </p:custDataLst>
          </p:nvPr>
        </p:nvSpPr>
        <p:spPr>
          <a:xfrm>
            <a:off x="899590" y="6577200"/>
            <a:ext cx="684076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CH" sz="900" b="1" kern="0" spc="50"/>
              <a:t>DEPARTEMENT GESUNDHEIT UND SOZIALES</a:t>
            </a:r>
            <a:endParaRPr lang="de-CH" sz="900" b="1" kern="0" spc="50" dirty="0"/>
          </a:p>
        </p:txBody>
      </p:sp>
      <p:sp>
        <p:nvSpPr>
          <p:cNvPr id="8" name="Foliennummernplatzhalter 5"/>
          <p:cNvSpPr txBox="1">
            <a:spLocks/>
          </p:cNvSpPr>
          <p:nvPr/>
        </p:nvSpPr>
        <p:spPr>
          <a:xfrm>
            <a:off x="8100432" y="6577200"/>
            <a:ext cx="36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07F1B2-B3CA-4F7B-AE9D-E8E47E9D5E9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1872000"/>
            <a:ext cx="7559675" cy="4266000"/>
          </a:xfrm>
        </p:spPr>
        <p:txBody>
          <a:bodyPr/>
          <a:lstStyle>
            <a:lvl1pPr marL="360000" indent="-360000" defTabSz="720000">
              <a:buFontTx/>
              <a:buNone/>
              <a:defRPr/>
            </a:lvl1pPr>
            <a:lvl2pPr marL="900000" indent="-541338" defTabSz="720000">
              <a:buFontTx/>
              <a:buNone/>
              <a:defRPr/>
            </a:lvl2pPr>
            <a:lvl3pPr marL="719137" indent="0" defTabSz="720000">
              <a:buFontTx/>
              <a:buNone/>
              <a:defRPr/>
            </a:lvl3pPr>
            <a:lvl4pPr marL="1080000" indent="0" defTabSz="720000">
              <a:buFontTx/>
              <a:buNone/>
              <a:defRPr/>
            </a:lvl4pPr>
            <a:lvl5pPr marL="1438275" indent="0" defTabSz="720000">
              <a:buFontTx/>
              <a:buNone/>
              <a:defRPr/>
            </a:lvl5pPr>
            <a:lvl6pPr marL="1800000" indent="0" defTabSz="900000">
              <a:spcBef>
                <a:spcPts val="0"/>
              </a:spcBef>
              <a:spcAft>
                <a:spcPts val="600"/>
              </a:spcAft>
              <a:buNone/>
              <a:defRPr/>
            </a:lvl6pPr>
            <a:lvl7pPr marL="2160000" indent="0" defTabSz="900000">
              <a:spcBef>
                <a:spcPts val="0"/>
              </a:spcBef>
              <a:spcAft>
                <a:spcPts val="600"/>
              </a:spcAft>
              <a:buNone/>
              <a:defRPr/>
            </a:lvl7pPr>
            <a:lvl8pPr marL="2520000" indent="0" defTabSz="900000">
              <a:spcBef>
                <a:spcPts val="0"/>
              </a:spcBef>
              <a:spcAft>
                <a:spcPts val="600"/>
              </a:spcAft>
              <a:buNone/>
              <a:defRPr/>
            </a:lvl8pPr>
            <a:lvl9pPr marL="2880000" indent="0" defTabSz="900000">
              <a:spcBef>
                <a:spcPts val="0"/>
              </a:spcBef>
              <a:spcAft>
                <a:spcPts val="600"/>
              </a:spcAft>
              <a:buNone/>
              <a:defRPr/>
            </a:lvl9pPr>
          </a:lstStyle>
          <a:p>
            <a:pPr lvl="0"/>
            <a:r>
              <a:rPr lang="de-CH" dirty="0"/>
              <a:t>Inhaltsverzeichnis wird automatisch erstellt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6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5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customXml" Target="../../customXml/item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00000" y="1260000"/>
            <a:ext cx="7560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1872000"/>
            <a:ext cx="7560000" cy="426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2182"/>
            <a:ext cx="9144000" cy="463486"/>
          </a:xfrm>
          <a:prstGeom prst="rect">
            <a:avLst/>
          </a:prstGeom>
        </p:spPr>
      </p:pic>
    </p:spTree>
    <p:custDataLst>
      <p:custData r:id="rId10"/>
    </p:custDataLst>
    <p:extLst>
      <p:ext uri="{BB962C8B-B14F-4D97-AF65-F5344CB8AC3E}">
        <p14:creationId xmlns:p14="http://schemas.microsoft.com/office/powerpoint/2010/main" val="8350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</p:sldLayoutIdLst>
  <p:txStyles>
    <p:titleStyle>
      <a:lvl1pPr marL="360000" indent="-360000" algn="l" defTabSz="720000" rtl="0" eaLnBrk="1" latinLnBrk="0" hangingPunct="1">
        <a:spcBef>
          <a:spcPct val="0"/>
        </a:spcBef>
        <a:buNone/>
        <a:defRPr sz="2700" b="1" kern="1200">
          <a:solidFill>
            <a:srgbClr val="0096D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8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438275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0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6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40000" indent="-360000" algn="l" defTabSz="720000" rtl="0" eaLnBrk="1" latinLnBrk="0" hangingPunct="1">
        <a:spcBef>
          <a:spcPts val="0"/>
        </a:spcBef>
        <a:spcAft>
          <a:spcPts val="600"/>
        </a:spcAft>
        <a:buFontTx/>
        <a:buChar char="&gt;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tags" Target="../tags/tag39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34" Type="http://schemas.openxmlformats.org/officeDocument/2006/relationships/notesSlide" Target="../notesSlides/notesSlide1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tags" Target="../tags/tag38.xml"/><Relationship Id="rId3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29" Type="http://schemas.openxmlformats.org/officeDocument/2006/relationships/tags" Target="../tags/tag42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tags" Target="../tags/tag37.xml"/><Relationship Id="rId32" Type="http://schemas.openxmlformats.org/officeDocument/2006/relationships/tags" Target="../tags/tag45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tags" Target="../tags/tag36.xml"/><Relationship Id="rId28" Type="http://schemas.openxmlformats.org/officeDocument/2006/relationships/tags" Target="../tags/tag41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31" Type="http://schemas.openxmlformats.org/officeDocument/2006/relationships/tags" Target="../tags/tag44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tags" Target="../tags/tag35.xml"/><Relationship Id="rId27" Type="http://schemas.openxmlformats.org/officeDocument/2006/relationships/tags" Target="../tags/tag40.xml"/><Relationship Id="rId30" Type="http://schemas.openxmlformats.org/officeDocument/2006/relationships/tags" Target="../tags/tag43.xml"/><Relationship Id="rId35" Type="http://schemas.openxmlformats.org/officeDocument/2006/relationships/image" Target="../media/image5.jpeg"/><Relationship Id="rId8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ewinkelte Verbindung 47">
            <a:extLst>
              <a:ext uri="{FF2B5EF4-FFF2-40B4-BE49-F238E27FC236}">
                <a16:creationId xmlns:a16="http://schemas.microsoft.com/office/drawing/2014/main" id="{F8FB49B9-2877-4FE1-AB2B-67DBDE82DDED}"/>
              </a:ext>
            </a:extLst>
          </p:cNvPr>
          <p:cNvCxnSpPr>
            <a:cxnSpLocks/>
          </p:cNvCxnSpPr>
          <p:nvPr/>
        </p:nvCxnSpPr>
        <p:spPr>
          <a:xfrm rot="10800000" flipV="1">
            <a:off x="4070129" y="2283179"/>
            <a:ext cx="170069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/>
          <p:cNvSpPr/>
          <p:nvPr>
            <p:custDataLst>
              <p:tags r:id="rId2"/>
            </p:custDataLst>
          </p:nvPr>
        </p:nvSpPr>
        <p:spPr>
          <a:xfrm>
            <a:off x="9137648" y="6350"/>
            <a:ext cx="2275111" cy="69803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r>
              <a:rPr lang="de-CH" sz="800" b="1" dirty="0">
                <a:solidFill>
                  <a:schemeClr val="tx1"/>
                </a:solidFill>
              </a:rPr>
              <a:t>																																	</a:t>
            </a: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r>
              <a:rPr lang="de-CH" sz="800" b="1" dirty="0">
                <a:solidFill>
                  <a:schemeClr val="tx1"/>
                </a:solidFill>
              </a:rPr>
              <a:t>												</a:t>
            </a: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  <a:p>
            <a:r>
              <a:rPr lang="de-CH" sz="800" b="1" dirty="0">
                <a:solidFill>
                  <a:schemeClr val="tx1"/>
                </a:solidFill>
              </a:rPr>
              <a:t>	</a:t>
            </a:r>
            <a:r>
              <a:rPr lang="de-CH" sz="1000" b="1" dirty="0">
                <a:solidFill>
                  <a:schemeClr val="tx1"/>
                </a:solidFill>
              </a:rPr>
              <a:t>Legende</a:t>
            </a:r>
          </a:p>
          <a:p>
            <a:r>
              <a:rPr lang="de-CH" sz="1000" dirty="0">
                <a:solidFill>
                  <a:schemeClr val="tx1"/>
                </a:solidFill>
              </a:rPr>
              <a:t>	</a:t>
            </a:r>
            <a:r>
              <a:rPr lang="de-CH" sz="1000" dirty="0">
                <a:solidFill>
                  <a:schemeClr val="tx1"/>
                </a:solidFill>
                <a:highlight>
                  <a:srgbClr val="99FF33"/>
                </a:highlight>
              </a:rPr>
              <a:t>- Bund</a:t>
            </a:r>
          </a:p>
          <a:p>
            <a:r>
              <a:rPr lang="de-CH" sz="1000" dirty="0">
                <a:solidFill>
                  <a:schemeClr val="tx1"/>
                </a:solidFill>
              </a:rPr>
              <a:t>	</a:t>
            </a:r>
            <a:r>
              <a:rPr lang="de-CH" sz="1000" dirty="0">
                <a:solidFill>
                  <a:schemeClr val="tx1"/>
                </a:solidFill>
                <a:highlight>
                  <a:srgbClr val="99CCFF"/>
                </a:highlight>
              </a:rPr>
              <a:t>- Kanton</a:t>
            </a:r>
          </a:p>
          <a:p>
            <a:r>
              <a:rPr lang="de-CH" sz="1000" dirty="0">
                <a:solidFill>
                  <a:schemeClr val="tx1"/>
                </a:solidFill>
              </a:rPr>
              <a:t>	</a:t>
            </a:r>
            <a:r>
              <a:rPr lang="de-CH" sz="1000" dirty="0">
                <a:solidFill>
                  <a:schemeClr val="tx1"/>
                </a:solidFill>
                <a:highlight>
                  <a:srgbClr val="FF9900"/>
                </a:highlight>
              </a:rPr>
              <a:t>- Zivilschutz</a:t>
            </a:r>
          </a:p>
          <a:p>
            <a:r>
              <a:rPr lang="de-CH" sz="1000" dirty="0">
                <a:solidFill>
                  <a:schemeClr val="tx1"/>
                </a:solidFill>
              </a:rPr>
              <a:t>	</a:t>
            </a:r>
            <a:r>
              <a:rPr lang="de-CH" sz="1000" dirty="0">
                <a:solidFill>
                  <a:schemeClr val="tx1"/>
                </a:solidFill>
                <a:highlight>
                  <a:srgbClr val="FFE5BF"/>
                </a:highlight>
              </a:rPr>
              <a:t>- Kantonsspezifisch</a:t>
            </a:r>
          </a:p>
          <a:p>
            <a:endParaRPr lang="de-CH" sz="800" b="1" dirty="0">
              <a:solidFill>
                <a:schemeClr val="tx1"/>
              </a:solidFill>
            </a:endParaRPr>
          </a:p>
          <a:p>
            <a:endParaRPr lang="de-CH" sz="800" b="1" dirty="0">
              <a:solidFill>
                <a:schemeClr val="tx1"/>
              </a:solidFill>
            </a:endParaRPr>
          </a:p>
        </p:txBody>
      </p:sp>
      <p:cxnSp>
        <p:nvCxnSpPr>
          <p:cNvPr id="5" name="Gerade Verbindung 4"/>
          <p:cNvCxnSpPr>
            <a:stCxn id="83" idx="2"/>
          </p:cNvCxnSpPr>
          <p:nvPr/>
        </p:nvCxnSpPr>
        <p:spPr>
          <a:xfrm>
            <a:off x="4572000" y="692696"/>
            <a:ext cx="0" cy="3632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>
            <p:custDataLst>
              <p:tags r:id="rId3"/>
            </p:custDataLst>
          </p:nvPr>
        </p:nvSpPr>
        <p:spPr>
          <a:xfrm>
            <a:off x="-1" y="6410612"/>
            <a:ext cx="9252521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dirty="0"/>
          </a:p>
        </p:txBody>
      </p:sp>
      <p:sp>
        <p:nvSpPr>
          <p:cNvPr id="83" name="AutoShape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31940" y="17033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BSTB   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50" name="Titel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0424" y="693396"/>
            <a:ext cx="3709488" cy="30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0000" indent="-360000" algn="l" defTabSz="720000" rtl="0" eaLnBrk="1" latinLnBrk="0" hangingPunct="1">
              <a:spcBef>
                <a:spcPct val="0"/>
              </a:spcBef>
              <a:buFont typeface="+mj-lt"/>
              <a:buNone/>
              <a:tabLst/>
              <a:defRPr sz="2700" b="1" kern="1200">
                <a:solidFill>
                  <a:srgbClr val="0096D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CH" altLang="de-DE" sz="1100" dirty="0">
                <a:solidFill>
                  <a:schemeClr val="tx1"/>
                </a:solidFill>
              </a:rPr>
              <a:t>Organigramm / Verbindungsschema</a:t>
            </a:r>
          </a:p>
          <a:p>
            <a:r>
              <a:rPr lang="de-CH" altLang="de-DE" sz="1100" dirty="0">
                <a:solidFill>
                  <a:schemeClr val="tx1"/>
                </a:solidFill>
              </a:rPr>
              <a:t>Beratungsstelle Radioaktivität (BsR)</a:t>
            </a:r>
            <a:endParaRPr lang="de-CH" sz="1100" dirty="0">
              <a:solidFill>
                <a:schemeClr val="tx1"/>
              </a:solidFill>
            </a:endParaRPr>
          </a:p>
        </p:txBody>
      </p:sp>
      <p:sp>
        <p:nvSpPr>
          <p:cNvPr id="25" name="AutoShape 2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057530" y="17031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NAZ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27" name="AutoShape 2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101345" y="4538336"/>
            <a:ext cx="1079167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>
              <a:spcBef>
                <a:spcPts val="300"/>
              </a:spcBef>
            </a:pPr>
            <a:r>
              <a:rPr lang="de-CH" sz="800" b="1" dirty="0">
                <a:ea typeface="MS PGothic" pitchFamily="34" charset="-128"/>
              </a:rPr>
              <a:t>Chef/in Logistik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2" name="AutoShape 2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955567" y="4539180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E5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Sicherheit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4" name="AutoShape 2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803439" y="4539180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FU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6" name="AutoShape 2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5121" y="4539228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Modul 1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7" name="AutoShape 2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194927" y="4538334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Modul 2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8" name="AutoShape 27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347055" y="4538337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Modul 3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39" name="AutoShape 2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499183" y="4538758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Modul 4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40" name="AutoShape 2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51311" y="4538335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Modul 5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sp>
        <p:nvSpPr>
          <p:cNvPr id="41" name="AutoShape 2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405165" y="3158471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9900">
              <a:alpha val="2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Info</a:t>
            </a:r>
          </a:p>
          <a:p>
            <a:pPr algn="ctr"/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 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</p:txBody>
      </p:sp>
      <p:pic>
        <p:nvPicPr>
          <p:cNvPr id="21" name="Picture 1" descr="Logo_fa"/>
          <p:cNvPicPr/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7" y="53380"/>
            <a:ext cx="1933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AutoShape 27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820071" y="2172917"/>
            <a:ext cx="1080120" cy="244166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A-EEVBS</a:t>
            </a:r>
          </a:p>
        </p:txBody>
      </p:sp>
      <p:sp>
        <p:nvSpPr>
          <p:cNvPr id="29" name="AutoShape 2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820071" y="2510618"/>
            <a:ext cx="1080120" cy="246676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Strahlenschutzexp.</a:t>
            </a:r>
          </a:p>
        </p:txBody>
      </p:sp>
      <p:sp>
        <p:nvSpPr>
          <p:cNvPr id="30" name="AutoShape 40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7818" y="1238957"/>
            <a:ext cx="2229926" cy="9069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Verbindungspersonen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 Tel: ................... </a:t>
            </a:r>
            <a:r>
              <a:rPr lang="de-CH" sz="800" dirty="0"/>
              <a:t>Polycom </a:t>
            </a:r>
            <a:r>
              <a:rPr lang="de-CH" sz="800" dirty="0">
                <a:ea typeface="MS PGothic" pitchFamily="34" charset="-128"/>
              </a:rPr>
              <a:t>: 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 Tel: ................... </a:t>
            </a:r>
            <a:r>
              <a:rPr lang="de-CH" sz="800" dirty="0"/>
              <a:t>Polycom </a:t>
            </a:r>
            <a:r>
              <a:rPr lang="de-CH" sz="800" dirty="0">
                <a:ea typeface="MS PGothic" pitchFamily="34" charset="-128"/>
              </a:rPr>
              <a:t>: 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 Tel: ................... </a:t>
            </a:r>
            <a:r>
              <a:rPr lang="de-CH" sz="800" dirty="0"/>
              <a:t>Polycom </a:t>
            </a:r>
            <a:r>
              <a:rPr lang="de-CH" sz="800" dirty="0">
                <a:ea typeface="MS PGothic" pitchFamily="34" charset="-128"/>
              </a:rPr>
              <a:t>: 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 Tel: ................... </a:t>
            </a:r>
            <a:r>
              <a:rPr lang="de-CH" sz="800" dirty="0"/>
              <a:t>Polycom </a:t>
            </a:r>
            <a:r>
              <a:rPr lang="de-CH" sz="800" dirty="0">
                <a:ea typeface="MS PGothic" pitchFamily="34" charset="-128"/>
              </a:rPr>
              <a:t>: .....</a:t>
            </a:r>
          </a:p>
          <a:p>
            <a:pPr>
              <a:spcBef>
                <a:spcPts val="300"/>
              </a:spcBef>
            </a:pPr>
            <a:endParaRPr lang="de-CH" sz="800" dirty="0">
              <a:ea typeface="MS PGothic" pitchFamily="34" charset="-128"/>
            </a:endParaRPr>
          </a:p>
        </p:txBody>
      </p:sp>
      <p:sp>
        <p:nvSpPr>
          <p:cNvPr id="31" name="AutoShape 2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949216" y="5271905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Einweisung</a:t>
            </a:r>
          </a:p>
        </p:txBody>
      </p:sp>
      <p:sp>
        <p:nvSpPr>
          <p:cNvPr id="33" name="AutoShape 27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949216" y="5559938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>
              <a:alpha val="2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Sanität</a:t>
            </a:r>
          </a:p>
        </p:txBody>
      </p:sp>
      <p:sp>
        <p:nvSpPr>
          <p:cNvPr id="43" name="AutoShape 27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949216" y="5847969"/>
            <a:ext cx="1080120" cy="24361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endParaRPr lang="de-CH" sz="800" b="1" dirty="0">
              <a:ea typeface="MS PGothic" pitchFamily="34" charset="-128"/>
            </a:endParaRPr>
          </a:p>
          <a:p>
            <a:pPr algn="ctr"/>
            <a:r>
              <a:rPr lang="de-CH" sz="800" b="1" dirty="0">
                <a:ea typeface="MS PGothic" pitchFamily="34" charset="-128"/>
              </a:rPr>
              <a:t>Sicherheitsdienst</a:t>
            </a:r>
          </a:p>
          <a:p>
            <a:pPr algn="ctr"/>
            <a:endParaRPr lang="de-CH" sz="800" b="1" dirty="0">
              <a:ea typeface="MS PGothic" pitchFamily="34" charset="-128"/>
            </a:endParaRPr>
          </a:p>
        </p:txBody>
      </p:sp>
      <p:sp>
        <p:nvSpPr>
          <p:cNvPr id="44" name="AutoShape 27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480787" y="3129946"/>
            <a:ext cx="1080120" cy="6756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Care-Team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 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</p:txBody>
      </p:sp>
      <p:sp>
        <p:nvSpPr>
          <p:cNvPr id="20" name="AutoShape 2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031940" y="937295"/>
            <a:ext cx="1080120" cy="6756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KFS / KFO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cxnSp>
        <p:nvCxnSpPr>
          <p:cNvPr id="48" name="Gewinkelte Verbindung 47"/>
          <p:cNvCxnSpPr>
            <a:cxnSpLocks/>
          </p:cNvCxnSpPr>
          <p:nvPr/>
        </p:nvCxnSpPr>
        <p:spPr>
          <a:xfrm rot="10800000" flipV="1">
            <a:off x="5895642" y="2283180"/>
            <a:ext cx="170069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>
            <a:stCxn id="26" idx="1"/>
            <a:endCxn id="29" idx="1"/>
          </p:cNvCxnSpPr>
          <p:nvPr/>
        </p:nvCxnSpPr>
        <p:spPr>
          <a:xfrm rot="10800000" flipV="1">
            <a:off x="7820071" y="1958388"/>
            <a:ext cx="12700" cy="675568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2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820071" y="1836616"/>
            <a:ext cx="1080120" cy="24354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Ärzte/Ärztinnen (LNA)</a:t>
            </a:r>
          </a:p>
        </p:txBody>
      </p:sp>
      <p:sp>
        <p:nvSpPr>
          <p:cNvPr id="42" name="AutoShape 27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770825" y="1873985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Fachberater/in BsR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cxnSp>
        <p:nvCxnSpPr>
          <p:cNvPr id="72" name="Gewinkelte Verbindung 71"/>
          <p:cNvCxnSpPr>
            <a:stCxn id="27" idx="0"/>
            <a:endCxn id="32" idx="0"/>
          </p:cNvCxnSpPr>
          <p:nvPr/>
        </p:nvCxnSpPr>
        <p:spPr>
          <a:xfrm rot="16200000" flipH="1" flipV="1">
            <a:off x="8067856" y="3966107"/>
            <a:ext cx="844" cy="1145302"/>
          </a:xfrm>
          <a:prstGeom prst="bentConnector3">
            <a:avLst>
              <a:gd name="adj1" fmla="val -2708530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winkelte Verbindung 74"/>
          <p:cNvCxnSpPr>
            <a:stCxn id="40" idx="0"/>
            <a:endCxn id="32" idx="0"/>
          </p:cNvCxnSpPr>
          <p:nvPr/>
        </p:nvCxnSpPr>
        <p:spPr>
          <a:xfrm rot="16200000" flipH="1">
            <a:off x="6343076" y="3386629"/>
            <a:ext cx="845" cy="2304256"/>
          </a:xfrm>
          <a:prstGeom prst="bentConnector3">
            <a:avLst>
              <a:gd name="adj1" fmla="val -270532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winkelte Verbindung 77"/>
          <p:cNvCxnSpPr>
            <a:stCxn id="40" idx="0"/>
            <a:endCxn id="38" idx="0"/>
          </p:cNvCxnSpPr>
          <p:nvPr/>
        </p:nvCxnSpPr>
        <p:spPr>
          <a:xfrm rot="16200000" flipH="1" flipV="1">
            <a:off x="4039242" y="3386208"/>
            <a:ext cx="2" cy="2304256"/>
          </a:xfrm>
          <a:prstGeom prst="bentConnector3">
            <a:avLst>
              <a:gd name="adj1" fmla="val -114300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80"/>
          <p:cNvCxnSpPr>
            <a:stCxn id="38" idx="0"/>
            <a:endCxn id="36" idx="0"/>
          </p:cNvCxnSpPr>
          <p:nvPr/>
        </p:nvCxnSpPr>
        <p:spPr>
          <a:xfrm rot="16200000" flipH="1" flipV="1">
            <a:off x="1735702" y="3387815"/>
            <a:ext cx="891" cy="2301934"/>
          </a:xfrm>
          <a:prstGeom prst="bentConnector3">
            <a:avLst>
              <a:gd name="adj1" fmla="val -256565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winkelte Verbindung 83"/>
          <p:cNvCxnSpPr>
            <a:stCxn id="39" idx="0"/>
            <a:endCxn id="37" idx="0"/>
          </p:cNvCxnSpPr>
          <p:nvPr/>
        </p:nvCxnSpPr>
        <p:spPr>
          <a:xfrm rot="16200000" flipV="1">
            <a:off x="2886903" y="3386418"/>
            <a:ext cx="424" cy="2304256"/>
          </a:xfrm>
          <a:prstGeom prst="bentConnector3">
            <a:avLst>
              <a:gd name="adj1" fmla="val 5401509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39" idx="0"/>
            <a:endCxn id="34" idx="0"/>
          </p:cNvCxnSpPr>
          <p:nvPr/>
        </p:nvCxnSpPr>
        <p:spPr>
          <a:xfrm rot="16200000" flipH="1">
            <a:off x="5191160" y="3386841"/>
            <a:ext cx="422" cy="2304256"/>
          </a:xfrm>
          <a:prstGeom prst="bentConnector3">
            <a:avLst>
              <a:gd name="adj1" fmla="val -541706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utoShape 27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8094041" y="5271905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Infrastruktur</a:t>
            </a:r>
          </a:p>
        </p:txBody>
      </p:sp>
      <p:sp>
        <p:nvSpPr>
          <p:cNvPr id="85" name="AutoShape 27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8094041" y="5559937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Material</a:t>
            </a:r>
          </a:p>
        </p:txBody>
      </p:sp>
      <p:sp>
        <p:nvSpPr>
          <p:cNvPr id="86" name="AutoShape 27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8094041" y="5847969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Verpflegung</a:t>
            </a:r>
          </a:p>
        </p:txBody>
      </p:sp>
      <p:sp>
        <p:nvSpPr>
          <p:cNvPr id="87" name="AutoShape 2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8094041" y="6136001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 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Unterkunft</a:t>
            </a:r>
          </a:p>
        </p:txBody>
      </p:sp>
      <p:sp>
        <p:nvSpPr>
          <p:cNvPr id="88" name="AutoShape 27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094041" y="6424033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>
              <a:alpha val="2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Entsorgung</a:t>
            </a:r>
          </a:p>
        </p:txBody>
      </p:sp>
      <p:sp>
        <p:nvSpPr>
          <p:cNvPr id="22" name="AutoShape 27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4031940" y="1872414"/>
            <a:ext cx="1080120" cy="675663"/>
          </a:xfrm>
          <a:prstGeom prst="roundRect">
            <a:avLst>
              <a:gd name="adj" fmla="val 16667"/>
            </a:avLst>
          </a:prstGeom>
          <a:solidFill>
            <a:srgbClr val="FFE5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t"/>
          <a:lstStyle/>
          <a:p>
            <a:pPr algn="ctr"/>
            <a:r>
              <a:rPr lang="de-CH" sz="800" b="1" dirty="0">
                <a:ea typeface="MS PGothic" pitchFamily="34" charset="-128"/>
              </a:rPr>
              <a:t>Chef/in BsR </a:t>
            </a:r>
            <a:r>
              <a:rPr lang="de-CH" sz="800" dirty="0">
                <a:ea typeface="MS PGothic" pitchFamily="34" charset="-128"/>
              </a:rPr>
              <a:t>(+1 Stv)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...................................</a:t>
            </a:r>
          </a:p>
          <a:p>
            <a:pPr>
              <a:spcBef>
                <a:spcPts val="300"/>
              </a:spcBef>
            </a:pPr>
            <a:r>
              <a:rPr lang="de-CH" sz="800" dirty="0">
                <a:ea typeface="MS PGothic" pitchFamily="34" charset="-128"/>
              </a:rPr>
              <a:t>Tel: ............................</a:t>
            </a:r>
          </a:p>
          <a:p>
            <a:pPr>
              <a:spcBef>
                <a:spcPts val="300"/>
              </a:spcBef>
              <a:tabLst>
                <a:tab pos="269875" algn="l"/>
              </a:tabLst>
            </a:pPr>
            <a:r>
              <a:rPr lang="de-CH" sz="800" dirty="0"/>
              <a:t>Polycom</a:t>
            </a:r>
            <a:r>
              <a:rPr lang="de-CH" sz="800" dirty="0">
                <a:ea typeface="MS PGothic" pitchFamily="34" charset="-128"/>
              </a:rPr>
              <a:t>: OG</a:t>
            </a:r>
            <a:r>
              <a:rPr lang="de-CH" sz="800" b="1" dirty="0">
                <a:ea typeface="MS PGothic" pitchFamily="34" charset="-128"/>
              </a:rPr>
              <a:t> </a:t>
            </a:r>
            <a:r>
              <a:rPr lang="de-CH" sz="800" dirty="0">
                <a:ea typeface="MS PGothic" pitchFamily="34" charset="-128"/>
              </a:rPr>
              <a:t>............</a:t>
            </a:r>
          </a:p>
        </p:txBody>
      </p:sp>
      <p:cxnSp>
        <p:nvCxnSpPr>
          <p:cNvPr id="45" name="Gerade Verbindung 44"/>
          <p:cNvCxnSpPr>
            <a:stCxn id="83" idx="3"/>
            <a:endCxn id="25" idx="1"/>
          </p:cNvCxnSpPr>
          <p:nvPr/>
        </p:nvCxnSpPr>
        <p:spPr>
          <a:xfrm flipV="1">
            <a:off x="5112060" y="354863"/>
            <a:ext cx="294547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8863740" y="1561584"/>
            <a:ext cx="1584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900" dirty="0"/>
          </a:p>
          <a:p>
            <a:endParaRPr lang="de-CH" sz="900" dirty="0"/>
          </a:p>
          <a:p>
            <a:r>
              <a:rPr lang="de-CH" sz="1000" dirty="0"/>
              <a:t>5 LNA pro Tag</a:t>
            </a:r>
          </a:p>
          <a:p>
            <a:endParaRPr lang="de-CH" sz="600" dirty="0"/>
          </a:p>
          <a:p>
            <a:r>
              <a:rPr lang="de-CH" sz="1000" dirty="0"/>
              <a:t>3 A-EEVBS/Militär</a:t>
            </a:r>
          </a:p>
          <a:p>
            <a:r>
              <a:rPr lang="de-CH" sz="1000" dirty="0"/>
              <a:t>pro Schicht</a:t>
            </a:r>
          </a:p>
          <a:p>
            <a:endParaRPr lang="de-CH" sz="400" dirty="0"/>
          </a:p>
          <a:p>
            <a:r>
              <a:rPr lang="de-CH" sz="1000" dirty="0"/>
              <a:t>3 StS-Experten </a:t>
            </a:r>
          </a:p>
          <a:p>
            <a:r>
              <a:rPr lang="de-CH" sz="1000" dirty="0"/>
              <a:t>pro Schicht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15862" y="2323215"/>
            <a:ext cx="26119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Anzahl Messmittel</a:t>
            </a:r>
          </a:p>
          <a:p>
            <a:r>
              <a:rPr lang="de-CH" sz="1000" dirty="0"/>
              <a:t>1 Portalmonitor (A-EEVBS)</a:t>
            </a:r>
          </a:p>
          <a:p>
            <a:r>
              <a:rPr lang="de-CH" sz="1000" dirty="0"/>
              <a:t>1 Detective (A-EEVBS)</a:t>
            </a:r>
          </a:p>
          <a:p>
            <a:r>
              <a:rPr lang="de-CH" sz="1000" dirty="0"/>
              <a:t>1 Schildrüsenmessung (Fz A-EEVBS)</a:t>
            </a:r>
            <a:endParaRPr lang="de-CH" sz="1200" dirty="0"/>
          </a:p>
          <a:p>
            <a:r>
              <a:rPr lang="de-CH" sz="1000" dirty="0"/>
              <a:t>1 Ganzkörperzähler (Fz A-EEVBS)</a:t>
            </a:r>
          </a:p>
          <a:p>
            <a:r>
              <a:rPr lang="de-CH" sz="1000" dirty="0"/>
              <a:t>10 Dosimeter SOR/S (A-EEVBS)</a:t>
            </a:r>
            <a:endParaRPr lang="de-CH" sz="1100" dirty="0"/>
          </a:p>
          <a:p>
            <a:r>
              <a:rPr lang="de-CH" sz="1000" dirty="0"/>
              <a:t>10 CoMo 170 ZS (auf WELAB)</a:t>
            </a:r>
          </a:p>
          <a:p>
            <a:r>
              <a:rPr lang="de-CH" sz="1000" i="1" dirty="0"/>
              <a:t>6 RA-99 mit Sonde (auf WELAB)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-36512" y="5192032"/>
            <a:ext cx="26119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Pers. pro Schicht</a:t>
            </a:r>
          </a:p>
          <a:p>
            <a:r>
              <a:rPr lang="de-CH" sz="1000" dirty="0"/>
              <a:t>2 Chef/in / Stv</a:t>
            </a:r>
          </a:p>
          <a:p>
            <a:r>
              <a:rPr lang="de-CH" sz="1000" dirty="0"/>
              <a:t>7 Erfassung</a:t>
            </a:r>
          </a:p>
          <a:p>
            <a:r>
              <a:rPr lang="de-CH" sz="1000" dirty="0"/>
              <a:t>1 Kommunikator/in</a:t>
            </a:r>
          </a:p>
          <a:p>
            <a:r>
              <a:rPr lang="de-CH" sz="1000" dirty="0"/>
              <a:t>1 Sprachspez.</a:t>
            </a:r>
          </a:p>
          <a:p>
            <a:r>
              <a:rPr lang="de-CH" sz="1000" dirty="0"/>
              <a:t>2 Messen</a:t>
            </a:r>
          </a:p>
          <a:p>
            <a:r>
              <a:rPr lang="de-CH" sz="1000" dirty="0"/>
              <a:t>2 Einweisung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de-CH" sz="1000" b="1" dirty="0">
                <a:solidFill>
                  <a:srgbClr val="FFC000"/>
                </a:solidFill>
              </a:rPr>
              <a:t>Total: 15 AdZS</a:t>
            </a:r>
          </a:p>
          <a:p>
            <a:r>
              <a:rPr lang="de-CH" sz="1000" dirty="0"/>
              <a:t>(+ Polizei)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1115616" y="5173878"/>
            <a:ext cx="22622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Pers. pro Schicht</a:t>
            </a:r>
          </a:p>
          <a:p>
            <a:r>
              <a:rPr lang="de-CH" sz="1000" dirty="0"/>
              <a:t>2 Chef/in / Stv</a:t>
            </a:r>
          </a:p>
          <a:p>
            <a:r>
              <a:rPr lang="de-CH" sz="1000" dirty="0"/>
              <a:t>2 Messen Frauen</a:t>
            </a:r>
          </a:p>
          <a:p>
            <a:r>
              <a:rPr lang="de-CH" sz="1000" dirty="0"/>
              <a:t>2 Messen Männer</a:t>
            </a:r>
          </a:p>
          <a:p>
            <a:r>
              <a:rPr lang="de-CH" sz="1000" dirty="0"/>
              <a:t>2 Duschen Frauen</a:t>
            </a:r>
          </a:p>
          <a:p>
            <a:r>
              <a:rPr lang="de-CH" sz="1000" dirty="0"/>
              <a:t>2 Duschen Männer</a:t>
            </a:r>
          </a:p>
          <a:p>
            <a:r>
              <a:rPr lang="de-CH" sz="1000" dirty="0"/>
              <a:t>1 Schreiber/in Frauen</a:t>
            </a:r>
          </a:p>
          <a:p>
            <a:r>
              <a:rPr lang="de-CH" sz="1000" dirty="0"/>
              <a:t>1 Schreiber/in Männer</a:t>
            </a:r>
          </a:p>
          <a:p>
            <a:r>
              <a:rPr lang="de-CH" sz="1000" dirty="0"/>
              <a:t>2 Betreuung / Log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de-CH" sz="1000" b="1" dirty="0">
                <a:solidFill>
                  <a:srgbClr val="FFC000"/>
                </a:solidFill>
              </a:rPr>
              <a:t>Total: 14 AdZS</a:t>
            </a:r>
          </a:p>
          <a:p>
            <a:r>
              <a:rPr lang="de-CH" sz="1000" dirty="0"/>
              <a:t>(+ Seelsorge / Care)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2267744" y="5173878"/>
            <a:ext cx="12259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Pers. pro Schicht</a:t>
            </a:r>
          </a:p>
          <a:p>
            <a:r>
              <a:rPr lang="de-CH" sz="1000" dirty="0"/>
              <a:t>2 Chef/in / Stv</a:t>
            </a:r>
          </a:p>
          <a:p>
            <a:r>
              <a:rPr lang="de-CH" sz="1000" dirty="0"/>
              <a:t>2 Betreuung / Log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de-CH" sz="1000" b="1" dirty="0">
                <a:solidFill>
                  <a:srgbClr val="FFC000"/>
                </a:solidFill>
              </a:rPr>
              <a:t>Total 4 AdZS</a:t>
            </a:r>
          </a:p>
          <a:p>
            <a:r>
              <a:rPr lang="de-CH" sz="1000" dirty="0"/>
              <a:t>+ 3 A-EEVBS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419872" y="5187801"/>
            <a:ext cx="27425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Pers. pro Schicht</a:t>
            </a:r>
          </a:p>
          <a:p>
            <a:r>
              <a:rPr lang="de-CH" sz="1000" dirty="0"/>
              <a:t>2 Chef/in / Stv</a:t>
            </a:r>
          </a:p>
          <a:p>
            <a:r>
              <a:rPr lang="de-CH" sz="1000" dirty="0"/>
              <a:t>1 Chef/in Triage</a:t>
            </a:r>
          </a:p>
          <a:p>
            <a:r>
              <a:rPr lang="de-CH" sz="1000" dirty="0"/>
              <a:t>2 Helppoint</a:t>
            </a:r>
          </a:p>
          <a:p>
            <a:r>
              <a:rPr lang="de-CH" sz="1000" dirty="0"/>
              <a:t>1 IT / EDV </a:t>
            </a:r>
          </a:p>
          <a:p>
            <a:r>
              <a:rPr lang="de-CH" sz="1000" dirty="0"/>
              <a:t>6 Betreuung / Log</a:t>
            </a:r>
          </a:p>
          <a:p>
            <a:r>
              <a:rPr lang="de-CH" sz="1000" dirty="0"/>
              <a:t>2 Sprachspez.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de-CH" sz="1000" b="1" dirty="0">
                <a:solidFill>
                  <a:srgbClr val="FFC000"/>
                </a:solidFill>
              </a:rPr>
              <a:t>Total 14 AdZS</a:t>
            </a:r>
          </a:p>
          <a:p>
            <a:r>
              <a:rPr lang="de-CH" sz="1000" dirty="0"/>
              <a:t>+ 5 LNA</a:t>
            </a:r>
          </a:p>
          <a:p>
            <a:r>
              <a:rPr lang="de-CH" sz="1000" dirty="0"/>
              <a:t>+ 3 StS Experten </a:t>
            </a:r>
          </a:p>
          <a:p>
            <a:r>
              <a:rPr lang="de-CH" sz="1000" dirty="0"/>
              <a:t>+ Care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4613982" y="5173454"/>
            <a:ext cx="2262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u="sng" dirty="0"/>
              <a:t>Pers. pro Schicht</a:t>
            </a:r>
          </a:p>
          <a:p>
            <a:r>
              <a:rPr lang="de-CH" sz="1000" dirty="0"/>
              <a:t>2 Chef/in / Stv</a:t>
            </a:r>
          </a:p>
          <a:p>
            <a:r>
              <a:rPr lang="de-CH" sz="1000" dirty="0"/>
              <a:t>2 Erfassung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de-CH" sz="1000" b="1" dirty="0">
                <a:solidFill>
                  <a:srgbClr val="FFC000"/>
                </a:solidFill>
              </a:rPr>
              <a:t>Total 4 AdZS</a:t>
            </a:r>
          </a:p>
        </p:txBody>
      </p:sp>
      <p:cxnSp>
        <p:nvCxnSpPr>
          <p:cNvPr id="6" name="Gerade Verbindung mit Pfeil 5"/>
          <p:cNvCxnSpPr>
            <a:cxnSpLocks/>
          </p:cNvCxnSpPr>
          <p:nvPr/>
        </p:nvCxnSpPr>
        <p:spPr>
          <a:xfrm flipV="1">
            <a:off x="6804248" y="693398"/>
            <a:ext cx="1253281" cy="11829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7377548" y="1217644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Fachverbindung</a:t>
            </a:r>
          </a:p>
        </p:txBody>
      </p:sp>
      <p:sp>
        <p:nvSpPr>
          <p:cNvPr id="62" name="AutoShape 27">
            <a:extLst>
              <a:ext uri="{FF2B5EF4-FFF2-40B4-BE49-F238E27FC236}">
                <a16:creationId xmlns:a16="http://schemas.microsoft.com/office/drawing/2014/main" id="{C664525B-91C2-472A-BF11-34ACB3313A9F}"/>
              </a:ext>
            </a:extLst>
          </p:cNvPr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8100392" y="6713777"/>
            <a:ext cx="1080120" cy="24361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0"/>
          <a:lstStyle/>
          <a:p>
            <a:pPr algn="ctr"/>
            <a:r>
              <a:rPr lang="de-CH" sz="800" b="1" dirty="0">
                <a:ea typeface="MS PGothic" pitchFamily="34" charset="-128"/>
              </a:rPr>
              <a:t>Verantwortliche/r</a:t>
            </a:r>
          </a:p>
          <a:p>
            <a:pPr algn="ctr"/>
            <a:r>
              <a:rPr lang="de-CH" sz="800" b="1" dirty="0">
                <a:ea typeface="MS PGothic" pitchFamily="34" charset="-128"/>
              </a:rPr>
              <a:t>Transport</a:t>
            </a:r>
          </a:p>
        </p:txBody>
      </p:sp>
      <p:cxnSp>
        <p:nvCxnSpPr>
          <p:cNvPr id="69" name="Gewinkelte Verbindung 47">
            <a:extLst>
              <a:ext uri="{FF2B5EF4-FFF2-40B4-BE49-F238E27FC236}">
                <a16:creationId xmlns:a16="http://schemas.microsoft.com/office/drawing/2014/main" id="{88E57026-5F89-4E46-97AC-409C398B1E84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80570" y="3429000"/>
            <a:ext cx="170069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winkelte Verbindung 47">
            <a:extLst>
              <a:ext uri="{FF2B5EF4-FFF2-40B4-BE49-F238E27FC236}">
                <a16:creationId xmlns:a16="http://schemas.microsoft.com/office/drawing/2014/main" id="{41B45EDE-F995-41E1-AB40-FF9D43F3D0E6}"/>
              </a:ext>
            </a:extLst>
          </p:cNvPr>
          <p:cNvCxnSpPr>
            <a:cxnSpLocks/>
          </p:cNvCxnSpPr>
          <p:nvPr/>
        </p:nvCxnSpPr>
        <p:spPr>
          <a:xfrm rot="10800000" flipV="1">
            <a:off x="3493660" y="3429000"/>
            <a:ext cx="170069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560216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POWERPOINTMASTERTEMPLATECONFIGURATION" val="&lt;!--Created with officeatwork--&gt;&#10;&lt;MasterTemplateConfiguration&gt;&#10;  &lt;TableOfContentsCollection&gt;&#10;    &lt;TableOfContents&gt;&#10;      &lt;Id&gt;f57db3c3-6cf6-4556-ab98-70f6446c53a3&lt;/Id&gt;&#10;      &lt;IdName&gt;TOC&lt;/IdName&gt;&#10;      &lt;Label&gt;&amp;lt;translate&amp;gt;Ribbon.New.TableOfContent&amp;lt;/translate&amp;gt;&lt;/Label&gt;&#10;      &lt;ImageMso&gt;FileNew&lt;/ImageMso&gt;&#10;      &lt;Image&gt;&lt;/Image&gt;&#10;      &lt;ShowToc&gt;true&lt;/ShowToc&gt;&#10;      &lt;Layout&gt;Inhaltsverzeichnis&lt;/Layout&gt;&#10;      &lt;TableOfContentsTitle&gt;[[Translate(&quot;Doc.TOC&quot;)]]&lt;/TableOfContentsTitle&gt;&#10;      &lt;Insert&gt;Titelfolie&lt;/Insert&gt;&#10;      &lt;InsertRelativePosition&gt;After&lt;/InsertRelativePosition&gt;&#10;      &lt;Level1&gt;Kapitel&lt;/Level1&gt;&#10;      &lt;Level2&gt;Unterkapitel&lt;/Level2&gt;&#10;      &lt;Level3&gt;&lt;/Level3&gt;&#10;      &lt;Level4&gt;&lt;/Level4&gt;&#10;      &lt;Level5&gt;&lt;/Level5&gt;&#10;      &lt;ShowPositionIndicatorSlides&gt;true&lt;/ShowPositionIndicatorSlides&gt;&#10;      &lt;UseSeparatePositionIndicatorSlides&gt;false&lt;/UseSeparatePositionIndicatorSlides&gt;&#10;      &lt;PositionIndicatorSlidesLayout&gt;&lt;/PositionIndicatorSlidesLayout&gt;&#10;      &lt;PositionIndicatorSlidesTitle&gt;&lt;/PositionIndicatorSlidesTitle&gt;&#10;      &lt;PositionIndicatorSlidesInsertRelativePosition&gt;Before&lt;/PositionIndicatorSlidesInsertRelativePosition&gt;&#10;      &lt;PositionIndicatorSlidesLevel1&gt;Kapitel&lt;/PositionIndicatorSlidesLevel1&gt;&#10;      &lt;PositionIndicatorSlidesLevel2&gt;Unterkapitel&lt;/PositionIndicatorSlidesLevel2&gt;&#10;      &lt;PositionIndicatorSlidesLevel3&gt;&lt;/PositionIndicatorSlidesLevel3&gt;&#10;      &lt;PositionIndicatorSlidesLevel4&gt;&lt;/PositionIndicatorSlidesLevel4&gt;&#10;      &lt;IsSelected&gt;false&lt;/IsSelected&gt;&#10;      &lt;IsExpanded&gt;false&lt;/IsExpanded&gt;&#10;    &lt;/TableOfContents&gt;&#10;  &lt;/TableOfContentsCollection&gt;&#10;  &lt;ThemeDefinition&gt;&#10;    &lt;DefaultThemeDefinition&gt;%Themes%\aargau.thmx&lt;/DefaultThemeDefinition&gt;&#10;    &lt;PresentationThemeDefinition&gt;%Themes%\aargau.thmx&lt;/PresentationThemeDefinition&gt;&#10;    &lt;SlideThemeDefinition&gt;%Themes%\aargau.thmx&lt;/SlideThemeDefinition&gt;&#10;    &lt;ObjectThemeDefinition&gt;%Themes%\aargau.thmx&lt;/ObjectThemeDefinition&gt;&#10;  &lt;/ThemeDefinition&gt;&#10;  &lt;MasterProperties&gt;&#10;    &lt;MasterProperty Id=&quot;2004112217333376588294&quot;&gt;&#10;      &lt;Fields&gt;&#10;        &lt;Field Id=&quot;2011982347978498756646&quot; ShowField=&quot;false&quot; /&gt;&#10;        &lt;Field Id=&quot;2010032915520270663768&quot; ShowField=&quot;false&quot; /&gt;&#10;        &lt;Field Id=&quot;2010030416385012448864&quot; ShowField=&quot;false&quot; /&gt;&#10;        &lt;Field Id=&quot;2011239034983459735876&quot; ShowField=&quot;false&quot; /&gt;&#10;        &lt;Field Id=&quot;2004111209284731179378&quot; ShowField=&quot;false&quot; /&gt;&#10;        &lt;Field Id=&quot;2012081319142576178905&quot; ShowField=&quot;false&quot; /&gt;&#10;        &lt;Field Id=&quot;2004112217261556206966&quot; ShowField=&quot;false&quot; /&gt;&#10;        &lt;Field Id=&quot;2011973463486587459834&quot; ShowField=&quot;true&quot; /&gt;&#10;        &lt;Field Id=&quot;2011349845823498345623&quot; ShowField=&quot;true&quot; /&gt;&#10;        &lt;Field Id=&quot;2012112816114502279979&quot; ShowField=&quot;true&quot; /&gt;&#10;        &lt;Field Id=&quot;2005040809241304770672&quot; ShowField=&quot;false&quot; /&gt;&#10;        &lt;Field Id=&quot;2013010311054187277187&quot; ShowField=&quot;false&quot; /&gt;&#10;      &lt;/Fields&gt;&#10;    &lt;/MasterProperty&gt;&#10;  &lt;/MasterProperties&gt;&#10;  &lt;ContentItems&gt;&#10;    &lt;ContentItem Language=&quot;2057&quot; IsDefault=&quot;false&quot;&gt;&#10;      &lt;File HasContent=&quot;false&quot; LinkToLanguage=&quot;&quot; /&gt;&#10;    &lt;/ContentItem&gt;&#10;    &lt;ContentItem Language=&quot;4108&quot; IsDefault=&quot;false&quot;&gt;&#10;      &lt;File HasContent=&quot;false&quot; LinkToLanguage=&quot;&quot; /&gt;&#10;    &lt;/ContentItem&gt;&#10;    &lt;ContentItem Language=&quot;2055&quot; IsDefault=&quot;true&quot;&gt;&#10;      &lt;File HasContent=&quot;true&quot; LinkToLanguage=&quot;&quot; /&gt;&#10;    &lt;/ContentItem&gt;&#10;    &lt;ContentItem Language=&quot;2064&quot; IsDefault=&quot;false&quot;&gt;&#10;      &lt;File HasContent=&quot;false&quot; LinkToLanguage=&quot;&quot; /&gt;&#10;    &lt;/ContentItem&gt;&#10;  &lt;/ContentItems&gt;&#10;&lt;/MasterTemplateConfiguration&gt;"/>
  <p:tag name="OFFICEATWORKPOWERPOINTMASTERTEMPLATEID" val="PowerPoint"/>
  <p:tag name="OFFICEATWORKPRESENTATIONPROJECTID" val="agch"/>
  <p:tag name="OAWWIZARDSTEPS" val="0|1|4"/>
  <p:tag name="ZOAWLANGID" val="2055"/>
  <p:tag name="OAWDOCPROPSOURCE" val="&lt;DocProps&gt;&lt;DocProp UID=&quot;2012060416091233306102&quot; EntryUID=&quot;2013043011445604045080&quot;&gt;&lt;Field Name=&quot;IDName&quot; Value=&quot;Departement Gesundheit und Soziales, Militär und Bevölkerungsschutz, Kantonales Katastrophen Einsatzelement KKE&quot;/&gt;&lt;Field Name=&quot;OrganisationLevel1&quot; Value=&quot;Departement &amp;#xA;Gesundheit und Soziales&quot;/&gt;&lt;Field Name=&quot;OrganisationLevel2&quot; Value=&quot;Militär und Bevölkerungsschutz&quot;/&gt;&lt;Field Name=&quot;OrganisationLevel3&quot; Value=&quot;Kantonales Katastrophen Einsatzelement KKE&quot;/&gt;&lt;Field Name=&quot;Project&quot; Value=&quot;&quot;/&gt;&lt;Field Name=&quot;OrganisationPowerPoint&quot; Value=&quot;DEPARTEMENT GESUNDHEIT UND SOZIALES&quot;/&gt;&lt;Field Name=&quot;ExcelOrganisationLevel1&quot; Value=&quot;DEPARTEMENT GESUNDHEIT UND SOZIALES&quot;/&gt;&lt;Field Name=&quot;ExcelOrganisationLevel2&quot; Value=&quot;Militär und Bevölkerungsschutz&quot;/&gt;&lt;Field Name=&quot;Address1&quot; Value=&quot;Rohrerstrasse 7, Postfach, 5001 Aarau&quot;/&gt;&lt;Field Name=&quot;Address2&quot; Value=&quot;&quot;/&gt;&lt;Field Name=&quot;Address3&quot; Value=&quot;&quot;/&gt;&lt;Field Name=&quot;Address4&quot; Value=&quot;&quot;/&gt;&lt;Field Name=&quot;Address5&quot; Value=&quot;&quot;/&gt;&lt;Field Name=&quot;Address6&quot; Value=&quot;&quot;/&gt;&lt;Field Name=&quot;Telefon&quot; Value=&quot;062 835 31 50&quot;/&gt;&lt;Field Name=&quot;Fax&quot; Value=&quot;062 835 31 49&quot;/&gt;&lt;Field Name=&quot;Email&quot; Value=&quot;&quot;/&gt;&lt;Field Name=&quot;Internet&quot; Value=&quot;www.ag.ch/dgs&quot;/&gt;&lt;Field Name=&quot;City&quot; Value=&quot;Aarau&quot;/&gt;&lt;Field Name=&quot;WdA4LogoColorPortrait&quot; Value=&quot;%Logos%\KantonsWappen_A4portrait_color.2100.300.wmf&quot;/&gt;&lt;Field Name=&quot;WdA4LogoBlackWhitePortrait&quot; Value=&quot;%Logos%\KantonsWappen_A4portrait_bw.2100.300.wmf&quot;/&gt;&lt;Field Name=&quot;WdA4LogoColorQuer&quot; Value=&quot;%Logos%\KantonsWappen_A4landscape_color.2970.400.wmf&quot;/&gt;&lt;Field Name=&quot;WdA4LogoBlackWhiteQuer&quot; Value=&quot;%Logos%\KantonsWappen_A4landscape_bw.2970.400.wmf&quot;/&gt;&lt;Field Name=&quot;WdA5LogoColorQuer&quot; Value=&quot;%Logos%\KantonsWappen_A5landscape_color.2100.400.wmf&quot;/&gt;&lt;Field Name=&quot;WdA5LogoBlackWhiteQuer&quot; Value=&quot;%Logos%\KantonsWappen_A5landscape_bw.2100.400.wmf&quot;/&gt;&lt;Field Name=&quot;OlLogoSignature&quot; Value=&quot;&quot;/&gt;&lt;Field Name=&quot;Data_UID&quot; Value=&quot;2013043011445604045080&quot;/&gt;&lt;Field Name=&quot;Field_Name&quot; Value=&quot;OrganisationLevel1&quot;/&gt;&lt;Field Name=&quot;Field_UID&quot; Value=&quot;2012061314214549840374&quot;/&gt;&lt;Field Name=&quot;ML_LCID&quot; Value=&quot;2055&quot;/&gt;&lt;Field Name=&quot;ML_Value&quot; Value=&quot;&quot;/&gt;&lt;/DocProp&gt;&lt;DocProp UID=&quot;2013021809120389038204&quot; EntryUID=&quot;2003121817293296325874&quot;&gt;&lt;Field Name=&quot;IDName&quot; Value=&quot;(Leer)&quot;/&gt;&lt;/DocProp&gt;&lt;DocProp UID=&quot;2006040509495284662868&quot; EntryUID=&quot;2003121817293296325874&quot;&gt;&lt;Field Name=&quot;IDName&quot; Value=&quot;(Leer)&quot;/&gt;&lt;/DocProp&gt;&lt;DocProp UID=&quot;2012060416083656157146&quot; EntryUID=&quot;2013082713501946112920&quot;&gt;&lt;Field Name=&quot;IDName&quot; Value=&quot;Bürge&quot;/&gt;&lt;Field Name=&quot;Name&quot; Value=&quot;David Bürge&quot;/&gt;&lt;Field Name=&quot;DirectPhone&quot; Value=&quot;062 835 31 53&quot;/&gt;&lt;Field Name=&quot;DirectFax&quot; Value=&quot;062 835 31 49&quot;/&gt;&lt;Field Name=&quot;Mobile&quot; Value=&quot;079 211 76 86&quot;/&gt;&lt;Field Name=&quot;EMail&quot; Value=&quot;david.buerge@ag.ch&quot;/&gt;&lt;Field Name=&quot;Function&quot; Value=&quot;Kommandant KKE&quot;/&gt;&lt;Field Name=&quot;Signature&quot; Value=&quot;&quot;/&gt;&lt;Field Name=&quot;Initials&quot; Value=&quot;&quot;/&gt;&lt;Field Name=&quot;Title&quot; Value=&quot;&quot;/&gt;&lt;Field Name=&quot;Data_UID&quot; Value=&quot;2013082713501946112920&quot;/&gt;&lt;Field Name=&quot;Field_Name&quot; Value=&quot;&quot;/&gt;&lt;Field Name=&quot;Field_UID&quot; Value=&quot;&quot;/&gt;&lt;Field Name=&quot;ML_LCID&quot; Value=&quot;&quot;/&gt;&lt;Field Name=&quot;ML_Value&quot; Value=&quot;&quot;/&gt;&lt;/DocProp&gt;&lt;DocProp UID=&quot;2013021809133888573589&quot; EntryUID=&quot;2003121817293296325874&quot;&gt;&lt;Field Name=&quot;IDName&quot; Value=&quot;(Leer)&quot;/&gt;&lt;/DocProp&gt;&lt;DocProp UID=&quot;2012060416093667830578&quot; EntryUID=&quot;2013082713501946112920&quot;&gt;&lt;Field Name=&quot;IDName&quot; Value=&quot;Bürge&quot;/&gt;&lt;Field Name=&quot;Name&quot; Value=&quot;David Bürge&quot;/&gt;&lt;Field Name=&quot;DirectPhone&quot; Value=&quot;062 835 31 53&quot;/&gt;&lt;Field Name=&quot;DirectFax&quot; Value=&quot;062 835 31 49&quot;/&gt;&lt;Field Name=&quot;Mobile&quot; Value=&quot;079 211 76 86&quot;/&gt;&lt;Field Name=&quot;EMail&quot; Value=&quot;david.buerge@ag.ch&quot;/&gt;&lt;Field Name=&quot;Function&quot; Value=&quot;Kommandant KKE&quot;/&gt;&lt;Field Name=&quot;Signature&quot; Value=&quot;&quot;/&gt;&lt;Field Name=&quot;Initials&quot; Value=&quot;&quot;/&gt;&lt;Field Name=&quot;Title&quot; Value=&quot;&quot;/&gt;&lt;Field Name=&quot;Data_UID&quot; Value=&quot;2013082713501946112920&quot;/&gt;&lt;Field Name=&quot;Field_Name&quot; Value=&quot;&quot;/&gt;&lt;Field Name=&quot;Field_UID&quot; Value=&quot;&quot;/&gt;&lt;Field Name=&quot;ML_LCID&quot; Value=&quot;&quot;/&gt;&lt;Field Name=&quot;ML_Value&quot; Value=&quot;&quot;/&gt;&lt;/DocProp&gt;&lt;DocProp UID=&quot;2003061115381095709037&quot; EntryUID=&quot;2003121817293296325874&quot;&gt;&lt;Field Name=&quot;IDName&quot; Value=&quot;(Leer)&quot;/&gt;&lt;/DocProp&gt;&lt;DocProp UID=&quot;2004112217333376588294&quot; EntryUID=&quot;2004123010144120300001&quot;&gt;&lt;Field UID=&quot;2011973463486587459834&quot; Name=&quot;PresentationTitle&quot; Value=&quot;Referat KKE&quot;/&gt;&lt;Field UID=&quot;2011349845823498345623&quot; Name=&quot;PresentationSubTitle&quot; Value=&quot;Muster&quot;/&gt;&lt;Field UID=&quot;2012112816114502279979&quot; Name=&quot;PresentationDate&quot; Value=&quot;27.03.2014&quot;/&gt;&lt;/DocProp&gt;&lt;/DocProps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Translate(&quot;Doc.TOC&quot;)]]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aargau.thmx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SubTitle&quot;)]]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aargau.thmx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Organisation&quot;, &quot;OrganisationPowerPoint&quot;)]]"/>
</p:tagLst>
</file>

<file path=ppt/theme/theme1.xml><?xml version="1.0" encoding="utf-8"?>
<a:theme xmlns:a="http://schemas.openxmlformats.org/drawingml/2006/main" name="Vorlage_PPT KKE_26.11.2014">
  <a:themeElements>
    <a:clrScheme name="Aarg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6DF"/>
      </a:accent1>
      <a:accent2>
        <a:srgbClr val="C6E2F6"/>
      </a:accent2>
      <a:accent3>
        <a:srgbClr val="7F501F"/>
      </a:accent3>
      <a:accent4>
        <a:srgbClr val="EAE2DA"/>
      </a:accent4>
      <a:accent5>
        <a:srgbClr val="787878"/>
      </a:accent5>
      <a:accent6>
        <a:srgbClr val="C8C8C8"/>
      </a:accent6>
      <a:hlink>
        <a:srgbClr val="0096DF"/>
      </a:hlink>
      <a:folHlink>
        <a:srgbClr val="787878"/>
      </a:folHlink>
    </a:clrScheme>
    <a:fontScheme name="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aum xmlns="$ListId:Documents;">Beratungsstelle Radioaktivität</Raum>
    <TaxCatchAll xmlns="3f6ec562-675b-4632-a554-473cc89a7984"/>
    <j841565879964743a6ac232c7d67eb1f xmlns="3f6ec562-675b-4632-a554-473cc89a7984">
      <Terms xmlns="http://schemas.microsoft.com/office/infopath/2007/PartnerControls"/>
    </j841565879964743a6ac232c7d67eb1f>
    <g3b4b00274df4b2fb863b10a929fbea7 xmlns="3f6ec562-675b-4632-a554-473cc89a7984">
      <Terms xmlns="http://schemas.microsoft.com/office/infopath/2007/PartnerControls"/>
    </g3b4b00274df4b2fb863b10a929fbea7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DesignTheme>%Themes%\aargau.thmx</DesignTheme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Raum" ma:contentTypeID="0x010100B960CBBA69A0874FB59B74864213FEF40200CD0B1FB7E0643D4B93A5E3EE876439A0" ma:contentTypeVersion="0" ma:contentTypeDescription="" ma:contentTypeScope="" ma:versionID="c54f4e796e94d4ae999a4968c2cafb89">
  <xsd:schema xmlns:xsd="http://www.w3.org/2001/XMLSchema" xmlns:xs="http://www.w3.org/2001/XMLSchema" xmlns:p="http://schemas.microsoft.com/office/2006/metadata/properties" xmlns:ns2="3f6ec562-675b-4632-a554-473cc89a7984" xmlns:ns3="$ListId:Documents;" targetNamespace="http://schemas.microsoft.com/office/2006/metadata/properties" ma:root="true" ma:fieldsID="a7c52cfbb7c331063633ac6483944778" ns2:_="" ns3:_="">
    <xsd:import namespace="3f6ec562-675b-4632-a554-473cc89a7984"/>
    <xsd:import namespace="$ListId:Documents;"/>
    <xsd:element name="properties">
      <xsd:complexType>
        <xsd:sequence>
          <xsd:element name="documentManagement">
            <xsd:complexType>
              <xsd:all>
                <xsd:element ref="ns2:j841565879964743a6ac232c7d67eb1f" minOccurs="0"/>
                <xsd:element ref="ns2:TaxCatchAll" minOccurs="0"/>
                <xsd:element ref="ns2:TaxCatchAllLabel" minOccurs="0"/>
                <xsd:element ref="ns2:g3b4b00274df4b2fb863b10a929fbea7" minOccurs="0"/>
                <xsd:element ref="ns3:Ra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6ec562-675b-4632-a554-473cc89a7984" elementFormDefault="qualified">
    <xsd:import namespace="http://schemas.microsoft.com/office/2006/documentManagement/types"/>
    <xsd:import namespace="http://schemas.microsoft.com/office/infopath/2007/PartnerControls"/>
    <xsd:element name="j841565879964743a6ac232c7d67eb1f" ma:index="4" nillable="true" ma:taxonomy="true" ma:internalName="j841565879964743a6ac232c7d67eb1f" ma:taxonomyFieldName="TermApp" ma:displayName="App" ma:default="129;#DokRaum|2397d26a-39a7-4819-a61f-1ffa20ae47cd" ma:fieldId="{38415658-7996-4743-a6ac-232c7d67eb1f}" ma:sspId="c5fa9fd0-2812-46c4-b19c-ecc8d6f27877" ma:termSetId="c46095b3-9338-4106-bee7-f3e3de5d0fd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description="" ma:hidden="true" ma:list="{e43268ba-574f-4f7b-b83b-75ab3e1bf547}" ma:internalName="TaxCatchAll" ma:showField="CatchAllData" ma:web="3f6ec562-675b-4632-a554-473cc89a79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description="" ma:hidden="true" ma:list="{e43268ba-574f-4f7b-b83b-75ab3e1bf547}" ma:internalName="TaxCatchAllLabel" ma:readOnly="true" ma:showField="CatchAllDataLabel" ma:web="3f6ec562-675b-4632-a554-473cc89a79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b4b00274df4b2fb863b10a929fbea7" ma:index="12" nillable="true" ma:taxonomy="true" ma:internalName="g3b4b00274df4b2fb863b10a929fbea7" ma:taxonomyFieldName="Abteilungen" ma:displayName="Abteilungen" ma:readOnly="false" ma:default="" ma:fieldId="{03b4b002-74df-4b2f-b863-b10a929fbea7}" ma:taxonomyMulti="true" ma:sspId="c5fa9fd0-2812-46c4-b19c-ecc8d6f27877" ma:termSetId="092f6ee8-fb2f-49fd-93d0-2f4ae12a7ec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cuments;" elementFormDefault="qualified">
    <xsd:import namespace="http://schemas.microsoft.com/office/2006/documentManagement/types"/>
    <xsd:import namespace="http://schemas.microsoft.com/office/infopath/2007/PartnerControls"/>
    <xsd:element name="Raum" ma:index="14" nillable="true" ma:displayName="Raum" ma:description="" ma:internalName="Raum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642842-147D-499B-9168-B6E1703A811B}">
  <ds:schemaRefs>
    <ds:schemaRef ds:uri="$ListId:Documents;"/>
    <ds:schemaRef ds:uri="http://purl.org/dc/terms/"/>
    <ds:schemaRef ds:uri="http://schemas.microsoft.com/office/2006/metadata/properties"/>
    <ds:schemaRef ds:uri="http://schemas.microsoft.com/office/2006/documentManagement/types"/>
    <ds:schemaRef ds:uri="3f6ec562-675b-4632-a554-473cc89a798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04EB1D3-7186-4337-AFF3-D5012CCE9C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C90AB8-6587-44F1-A040-57884362FA06}">
  <ds:schemaRefs/>
</ds:datastoreItem>
</file>

<file path=customXml/itemProps4.xml><?xml version="1.0" encoding="utf-8"?>
<ds:datastoreItem xmlns:ds="http://schemas.openxmlformats.org/officeDocument/2006/customXml" ds:itemID="{98B7746C-86D4-44CF-B289-B93052D17C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6ec562-675b-4632-a554-473cc89a7984"/>
    <ds:schemaRef ds:uri="$ListId:Documents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Vorlage_PPT KKE_26.11.2014</Template>
  <TotalTime>0</TotalTime>
  <Words>534</Words>
  <Application>Microsoft Office PowerPoint</Application>
  <PresentationFormat>Bildschirmpräsentation (4:3)</PresentationFormat>
  <Paragraphs>185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Symbol</vt:lpstr>
      <vt:lpstr>Vorlage_PPT KKE_26.11.2014</vt:lpstr>
      <vt:lpstr>PowerPoint-Präsentation</vt:lpstr>
    </vt:vector>
  </TitlesOfParts>
  <Company>Kanton Aargau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Borghi Carmen</dc:creator>
  <cp:lastModifiedBy>Bieri Markus BABS</cp:lastModifiedBy>
  <cp:revision>233</cp:revision>
  <cp:lastPrinted>2018-05-24T13:03:06Z</cp:lastPrinted>
  <dcterms:created xsi:type="dcterms:W3CDTF">2015-02-03T12:30:50Z</dcterms:created>
  <dcterms:modified xsi:type="dcterms:W3CDTF">2025-02-21T09:09:37Z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gImpactPending">
    <vt:lpwstr>True</vt:lpwstr>
  </property>
  <property fmtid="{D5CDD505-2E9C-101B-9397-08002B2CF9AE}" pid="3" name="MetaInfo">
    <vt:lpwstr>UpgStatus:SW|Added pending-636253429212913584
UpgStatus:SW|Updated Pending-636253429216657632
UpgChangedValues:SW|
UpgStatus:SW|Updated Pending-636253429219153664</vt:lpwstr>
  </property>
  <property fmtid="{D5CDD505-2E9C-101B-9397-08002B2CF9AE}" pid="4" name="Abteilungen">
    <vt:lpwstr/>
  </property>
  <property fmtid="{D5CDD505-2E9C-101B-9397-08002B2CF9AE}" pid="5" name="UpgStatus">
    <vt:lpwstr>Updated completed-636253429219933674</vt:lpwstr>
  </property>
  <property fmtid="{D5CDD505-2E9C-101B-9397-08002B2CF9AE}" pid="6" name="ContentTypeId">
    <vt:lpwstr>0x010100B960CBBA69A0874FB59B74864213FEF40200CD0B1FB7E0643D4B93A5E3EE876439A0</vt:lpwstr>
  </property>
  <property fmtid="{D5CDD505-2E9C-101B-9397-08002B2CF9AE}" pid="7" name="TermApp">
    <vt:lpwstr/>
  </property>
</Properties>
</file>